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28"/>
  </p:notesMasterIdLst>
  <p:handoutMasterIdLst>
    <p:handoutMasterId r:id="rId29"/>
  </p:handoutMasterIdLst>
  <p:sldIdLst>
    <p:sldId id="282" r:id="rId3"/>
    <p:sldId id="529" r:id="rId4"/>
    <p:sldId id="528" r:id="rId5"/>
    <p:sldId id="531" r:id="rId6"/>
    <p:sldId id="532" r:id="rId7"/>
    <p:sldId id="530" r:id="rId8"/>
    <p:sldId id="257" r:id="rId9"/>
    <p:sldId id="302" r:id="rId10"/>
    <p:sldId id="308" r:id="rId11"/>
    <p:sldId id="527" r:id="rId12"/>
    <p:sldId id="299" r:id="rId13"/>
    <p:sldId id="265" r:id="rId14"/>
    <p:sldId id="266" r:id="rId15"/>
    <p:sldId id="286" r:id="rId16"/>
    <p:sldId id="316" r:id="rId17"/>
    <p:sldId id="317" r:id="rId18"/>
    <p:sldId id="272" r:id="rId19"/>
    <p:sldId id="289" r:id="rId20"/>
    <p:sldId id="524" r:id="rId21"/>
    <p:sldId id="291" r:id="rId22"/>
    <p:sldId id="293" r:id="rId23"/>
    <p:sldId id="533" r:id="rId24"/>
    <p:sldId id="534" r:id="rId25"/>
    <p:sldId id="535" r:id="rId26"/>
    <p:sldId id="28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3F"/>
    <a:srgbClr val="005DA2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 autoAdjust="0"/>
    <p:restoredTop sz="96357" autoAdjust="0"/>
  </p:normalViewPr>
  <p:slideViewPr>
    <p:cSldViewPr>
      <p:cViewPr varScale="1">
        <p:scale>
          <a:sx n="108" d="100"/>
          <a:sy n="108" d="100"/>
        </p:scale>
        <p:origin x="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66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1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00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40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06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89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13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April 11, 2023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eos.com/blogs/davearmstrong/2019/05/dialogue-christian-witness-trump-prudential-vot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vector-graphics-of-ballot-box-with-hand-putting-in-a-ballot-paper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Irvine</a:t>
            </a:r>
            <a:br>
              <a:rPr lang="en-US" sz="3600" b="1" dirty="0"/>
            </a:br>
            <a:r>
              <a:rPr lang="en-US" sz="3600" b="1" dirty="0"/>
              <a:t>Community Workshops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April 22, 2023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2900" dirty="0"/>
              <a:t>Dr. Justin Levitt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ADE4770-F543-C614-9C68-C6A7581BD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5184909" cy="472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Workshops – First Round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5702340"/>
              </p:ext>
            </p:extLst>
          </p:nvPr>
        </p:nvGraphicFramePr>
        <p:xfrm>
          <a:off x="516960" y="1183860"/>
          <a:ext cx="8461200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15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Chamber, 1 Civic Center Plaza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15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Great Park Artist Studio, 8000 Great Park Blvd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3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22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Quail Hill Community Center, 39 Shady Canyon 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22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Heritage Park Library, 14361 Yale 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Wednesday, April 26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Virtual forum over Zoom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13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South Coast Chinese Cultural Center, 9 Truman 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27</a:t>
                      </a:r>
                    </a:p>
                    <a:p>
                      <a:pPr algn="ctr"/>
                      <a:r>
                        <a:rPr lang="en-US" sz="1800" b="1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Lakeview Senior Center, 20 Lake 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6086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 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450" i="0" dirty="0">
              <a:solidFill>
                <a:srgbClr val="002060"/>
              </a:solidFill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endParaRPr lang="en-US" sz="9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23555E7-62CA-934A-AF4E-ABD3D0F88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39A2-F96A-4709-AAD9-18501E8E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" y="4028577"/>
            <a:ext cx="2572735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76199"/>
            <a:ext cx="3342735" cy="1219200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E50B7-ECB0-024D-A984-115DC03FB032}"/>
              </a:ext>
            </a:extLst>
          </p:cNvPr>
          <p:cNvSpPr txBox="1"/>
          <p:nvPr/>
        </p:nvSpPr>
        <p:spPr>
          <a:xfrm>
            <a:off x="503355" y="2133600"/>
            <a:ext cx="21336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</a:t>
            </a: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six</a:t>
            </a:r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 districts would contain about 51,326 people.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B9400DE3-746A-EE4C-9FFE-AD68170164D2}"/>
              </a:ext>
            </a:extLst>
          </p:cNvPr>
          <p:cNvCxnSpPr>
            <a:cxnSpLocks/>
          </p:cNvCxnSpPr>
          <p:nvPr/>
        </p:nvCxnSpPr>
        <p:spPr>
          <a:xfrm>
            <a:off x="609600" y="114732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E705E-4936-6726-E517-F37CA74B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CBF2D0-04B2-A00A-B1EA-9798B6DD1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88301"/>
              </p:ext>
            </p:extLst>
          </p:nvPr>
        </p:nvGraphicFramePr>
        <p:xfrm>
          <a:off x="3203130" y="77446"/>
          <a:ext cx="5849430" cy="620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BCBF2D0-04B2-A00A-B1EA-9798B6DD1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3130" y="77446"/>
                        <a:ext cx="5849430" cy="62090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11017" y="1"/>
            <a:ext cx="9132157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Protected Class CVAP</a:t>
            </a:r>
            <a:endParaRPr lang="en-US" sz="4000" b="1" dirty="0">
              <a:highlight>
                <a:srgbClr val="FFFF00"/>
              </a:highlight>
            </a:endParaRP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822849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4A3F43C-CBEA-0FE7-D16C-38D105D6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97" y="4675586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E78D-723C-7382-99CC-DF7BB02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16675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3E3AB05-1C2B-E015-D975-7611872BE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1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45B123D-AB80-9957-C220-4561A49FF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2997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57A0616-FF9F-D821-DA50-64707FF2FD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174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9E6A5-9AE7-5D4D-47DF-B956D09F18BD}"/>
              </a:ext>
            </a:extLst>
          </p:cNvPr>
          <p:cNvSpPr txBox="1"/>
          <p:nvPr/>
        </p:nvSpPr>
        <p:spPr>
          <a:xfrm>
            <a:off x="152400" y="1289809"/>
            <a:ext cx="113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A37C4-3B27-11B8-1EA9-80FED252FD59}"/>
              </a:ext>
            </a:extLst>
          </p:cNvPr>
          <p:cNvSpPr txBox="1"/>
          <p:nvPr/>
        </p:nvSpPr>
        <p:spPr>
          <a:xfrm>
            <a:off x="3220007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9D8A-3F51-5D10-2019-FF2D16198C58}"/>
              </a:ext>
            </a:extLst>
          </p:cNvPr>
          <p:cNvSpPr txBox="1"/>
          <p:nvPr/>
        </p:nvSpPr>
        <p:spPr>
          <a:xfrm>
            <a:off x="6134101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</a:t>
            </a:r>
          </a:p>
        </p:txBody>
      </p:sp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EBBB1-EAE4-DDFD-5B89-064E14CCE6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67" name="Google Shape;167;p5"/>
          <p:cNvCxnSpPr>
            <a:cxnSpLocks/>
          </p:cNvCxnSpPr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C57EE-49FE-0A6D-E86A-D413123DF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11017" y="1"/>
            <a:ext cx="9132157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Demographics and communities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822849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4A3F43C-CBEA-0FE7-D16C-38D105D6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97" y="4675586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E78D-723C-7382-99CC-DF7BB02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16675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3AB05-1C2B-E015-D975-7611872BE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40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B123D-AB80-9957-C220-4561A49FF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716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A0616-FF9F-D821-DA50-64707FF2F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893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9E6A5-9AE7-5D4D-47DF-B956D09F18BD}"/>
              </a:ext>
            </a:extLst>
          </p:cNvPr>
          <p:cNvSpPr txBox="1"/>
          <p:nvPr/>
        </p:nvSpPr>
        <p:spPr>
          <a:xfrm>
            <a:off x="230540" y="1289809"/>
            <a:ext cx="130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Multi-family housing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A37C4-3B27-11B8-1EA9-80FED252FD59}"/>
              </a:ext>
            </a:extLst>
          </p:cNvPr>
          <p:cNvSpPr txBox="1"/>
          <p:nvPr/>
        </p:nvSpPr>
        <p:spPr>
          <a:xfrm>
            <a:off x="3220007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Income over $75k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9D8A-3F51-5D10-2019-FF2D16198C58}"/>
              </a:ext>
            </a:extLst>
          </p:cNvPr>
          <p:cNvSpPr txBox="1"/>
          <p:nvPr/>
        </p:nvSpPr>
        <p:spPr>
          <a:xfrm>
            <a:off x="6134101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Child at home</a:t>
            </a:r>
          </a:p>
        </p:txBody>
      </p:sp>
    </p:spTree>
    <p:extLst>
      <p:ext uri="{BB962C8B-B14F-4D97-AF65-F5344CB8AC3E}">
        <p14:creationId xmlns:p14="http://schemas.microsoft.com/office/powerpoint/2010/main" val="179606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73581"/>
            <a:ext cx="9123871" cy="8712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Possible Neighborhoods / Communities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>
            <a:cxnSpLocks/>
          </p:cNvCxnSpPr>
          <p:nvPr/>
        </p:nvCxnSpPr>
        <p:spPr>
          <a:xfrm>
            <a:off x="3124200" y="990600"/>
            <a:ext cx="296279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F3066-69D3-165B-0103-77F3CF39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00850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0157DAE-928D-33DB-2876-FF732D6A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64" y="1143000"/>
            <a:ext cx="2468194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72C3EEB-D5DB-0B76-8CB6-C58338739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0"/>
            <a:ext cx="1907771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3D8C3FA8-4FD9-B13A-7568-DF65E63B9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58" y="1143000"/>
            <a:ext cx="2468880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B9B28CF-EE5C-4C7A-B22B-FC4F0B2BCDDB}"/>
              </a:ext>
            </a:extLst>
          </p:cNvPr>
          <p:cNvGrpSpPr/>
          <p:nvPr/>
        </p:nvGrpSpPr>
        <p:grpSpPr>
          <a:xfrm>
            <a:off x="228600" y="1098529"/>
            <a:ext cx="2086463" cy="2513351"/>
            <a:chOff x="228600" y="1098529"/>
            <a:chExt cx="2086463" cy="2513351"/>
          </a:xfrm>
        </p:grpSpPr>
        <p:pic>
          <p:nvPicPr>
            <p:cNvPr id="4" name="Picture 3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C082C9E1-DDBD-E627-121D-5217A307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43000"/>
              <a:ext cx="2086463" cy="24688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B3B953-77E4-F90E-A9FC-AAD0BECBC091}"/>
                </a:ext>
              </a:extLst>
            </p:cNvPr>
            <p:cNvSpPr txBox="1"/>
            <p:nvPr/>
          </p:nvSpPr>
          <p:spPr>
            <a:xfrm>
              <a:off x="228600" y="1098529"/>
              <a:ext cx="2086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Planning Areas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1EB7BC-6A9E-436F-AE8F-2E2F0E25DC3A}"/>
              </a:ext>
            </a:extLst>
          </p:cNvPr>
          <p:cNvGrpSpPr/>
          <p:nvPr/>
        </p:nvGrpSpPr>
        <p:grpSpPr>
          <a:xfrm>
            <a:off x="4601851" y="3744594"/>
            <a:ext cx="2468880" cy="2534286"/>
            <a:chOff x="4601851" y="3744594"/>
            <a:chExt cx="2468880" cy="2534286"/>
          </a:xfrm>
        </p:grpSpPr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3737813C-87DD-3750-AF62-2BA9FDB06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851" y="3810000"/>
              <a:ext cx="2468880" cy="24688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F561C-E248-6ED6-368C-FBB38AAD0077}"/>
                </a:ext>
              </a:extLst>
            </p:cNvPr>
            <p:cNvSpPr txBox="1"/>
            <p:nvPr/>
          </p:nvSpPr>
          <p:spPr>
            <a:xfrm>
              <a:off x="4724400" y="3744594"/>
              <a:ext cx="2086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Home Owner Associations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457200" y="1172499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Paper-based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online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96" name="Google Shape;196;p8"/>
          <p:cNvCxnSpPr>
            <a:cxnSpLocks/>
          </p:cNvCxnSpPr>
          <p:nvPr/>
        </p:nvCxnSpPr>
        <p:spPr>
          <a:xfrm>
            <a:off x="3048000" y="10803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9C008C-4B7D-064C-86ED-C604C6CA4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2" name="Google Shape;214;p10">
            <a:extLst>
              <a:ext uri="{FF2B5EF4-FFF2-40B4-BE49-F238E27FC236}">
                <a16:creationId xmlns:a16="http://schemas.microsoft.com/office/drawing/2014/main" id="{C7A05175-9C75-0397-BC51-58A574C4D2CA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429484"/>
            <a:ext cx="2130550" cy="24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oogle Shape;239;p12">
            <a:extLst>
              <a:ext uri="{FF2B5EF4-FFF2-40B4-BE49-F238E27FC236}">
                <a16:creationId xmlns:a16="http://schemas.microsoft.com/office/drawing/2014/main" id="{D5F8A178-02CE-8554-4985-E06A9104AEB1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080" y="3213287"/>
            <a:ext cx="3833147" cy="304120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710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Viewing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76200" y="1035998"/>
            <a:ext cx="8991600" cy="39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Very similar to Google Maps: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Zoom in and out, or enter an address to see which district it is in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Choose which overlays you wish to add (if any)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Maps will be posted here when available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>
            <a:cxnSpLocks/>
          </p:cNvCxnSpPr>
          <p:nvPr/>
        </p:nvCxnSpPr>
        <p:spPr>
          <a:xfrm>
            <a:off x="3078160" y="948516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9D9E7-60A3-A0AA-E77D-48188D5C79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88965-207E-0D87-7101-1D2103352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36758" y="2743200"/>
            <a:ext cx="4154727" cy="3302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353434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710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290307" y="1895960"/>
            <a:ext cx="411855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94177" y="1176825"/>
            <a:ext cx="4392623" cy="49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7" name="Google Shape;217;p10"/>
          <p:cNvCxnSpPr>
            <a:cxnSpLocks/>
          </p:cNvCxnSpPr>
          <p:nvPr/>
        </p:nvCxnSpPr>
        <p:spPr>
          <a:xfrm>
            <a:off x="2971800" y="990600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E19A9-018F-7DF3-7D67-D732A8A3FD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 App (DRA)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Draw Your Community of Interest or a Full District Map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Email a link to your map to the City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39" name="Google Shape;239;p1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77625" y="2542697"/>
            <a:ext cx="4743149" cy="376319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A60F4-5FC5-46D2-79A3-6C2E135E9D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Q&amp;A With Your Hosts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255245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 – Communities of Interest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461200" cy="417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Who is part of your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meaningful places your community recognizes or gathers at?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concerns you share with a group?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cultural characteristics that unite a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common work-related traits that bring a community together?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is significant about the physical environment?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areas benefit from staying together in a district?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13F3F"/>
                </a:solidFill>
              </a:rPr>
              <a:t>Your thoughts will become part of the record.</a:t>
            </a:r>
          </a:p>
          <a:p>
            <a:pPr marL="0" indent="0" algn="ctr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A60F4-5FC5-46D2-79A3-6C2E135E9D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56397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Upcoming Workshops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0328007"/>
              </p:ext>
            </p:extLst>
          </p:nvPr>
        </p:nvGraphicFramePr>
        <p:xfrm>
          <a:off x="341400" y="2270760"/>
          <a:ext cx="8461200" cy="2316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Wednesday, April 26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Virtual forum over Zoom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13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South Coast Chinese Cultural Center, 9 Truman 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27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Lakeview Senior Center, 20 Lake 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61506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DrawIrvine.org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949-724-7575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districting@cityofirvine.org</a:t>
            </a: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>
            <a:cxnSpLocks/>
          </p:cNvCxnSpPr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D939C-FC89-C7B0-6D88-8A13321E6B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i="1" dirty="0">
                <a:solidFill>
                  <a:srgbClr val="002060"/>
                </a:solidFill>
              </a:rPr>
              <a:t>You</a:t>
            </a:r>
            <a:r>
              <a:rPr lang="en-US" sz="3200" dirty="0">
                <a:solidFill>
                  <a:srgbClr val="002060"/>
                </a:solidFill>
              </a:rPr>
              <a:t> Learn from the Experts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Experts Listen to </a:t>
            </a:r>
            <a:r>
              <a:rPr lang="en-US" sz="3200" i="1" dirty="0">
                <a:solidFill>
                  <a:srgbClr val="002060"/>
                </a:solidFill>
              </a:rPr>
              <a:t>You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Mapping Tools Overview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You Leave Empowered to Give Effective Feedback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285050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Why You Should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Democracy works better when people are engaged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experts on your community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 on your neighborhood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The districts determined in this process will be around until 2031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86523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Today’s Schedule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6B5F8BC-6651-A90E-6251-F5E39F3F55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8922629"/>
              </p:ext>
            </p:extLst>
          </p:nvPr>
        </p:nvGraphicFramePr>
        <p:xfrm>
          <a:off x="495300" y="1767840"/>
          <a:ext cx="8153399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399">
                  <a:extLst>
                    <a:ext uri="{9D8B030D-6E8A-4147-A177-3AD203B41FA5}">
                      <a16:colId xmlns:a16="http://schemas.microsoft.com/office/drawing/2014/main" val="22225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4400" dirty="0"/>
                        <a:t>2 - 3:30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9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err="1"/>
                        <a:t>Process</a:t>
                      </a:r>
                      <a:r>
                        <a:rPr lang="es-ES_tradnl" sz="3600" dirty="0"/>
                        <a:t>, Rules and </a:t>
                      </a:r>
                      <a:r>
                        <a:rPr lang="es-ES_tradnl" sz="3600" dirty="0" err="1"/>
                        <a:t>Goals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err="1"/>
                        <a:t>Mapping</a:t>
                      </a:r>
                      <a:r>
                        <a:rPr lang="es-ES_tradnl" sz="3600" dirty="0"/>
                        <a:t>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3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noProof="0" dirty="0" err="1"/>
                        <a:t>Neighborhoods</a:t>
                      </a:r>
                      <a:r>
                        <a:rPr lang="es-ES_tradnl" sz="3600" dirty="0"/>
                        <a:t> / </a:t>
                      </a:r>
                      <a:r>
                        <a:rPr lang="es-ES_tradnl" sz="3600" dirty="0" err="1"/>
                        <a:t>Communities</a:t>
                      </a:r>
                      <a:r>
                        <a:rPr lang="es-ES_tradnl" sz="3600" dirty="0"/>
                        <a:t> </a:t>
                      </a:r>
                      <a:r>
                        <a:rPr lang="es-ES_tradnl" sz="3600" dirty="0" err="1"/>
                        <a:t>of</a:t>
                      </a:r>
                      <a:r>
                        <a:rPr lang="es-ES_tradnl" sz="3600" dirty="0"/>
                        <a:t> </a:t>
                      </a:r>
                      <a:r>
                        <a:rPr lang="es-ES_tradnl" sz="3600" dirty="0" err="1"/>
                        <a:t>Interest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/>
                        <a:t>Next </a:t>
                      </a:r>
                      <a:r>
                        <a:rPr lang="es-ES_tradnl" sz="3600" dirty="0" err="1"/>
                        <a:t>Steps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4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4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Proposed Charter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Council is placing a Charter amendment on the March 2024 ballot that would: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Increase the size of the City Council from five members to seven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Six of the seven seats would be elected “by district”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 Mayor would continue to be elected at-large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2265F88-A979-0B5A-1476-888B4F7FA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" y="4062410"/>
            <a:ext cx="1924313" cy="1957387"/>
          </a:xfrm>
          <a:prstGeom prst="rect">
            <a:avLst/>
          </a:prstGeom>
        </p:spPr>
      </p:pic>
      <p:pic>
        <p:nvPicPr>
          <p:cNvPr id="9" name="Picture 8" descr="A picture containing box&#10;&#10;Description automatically generated">
            <a:extLst>
              <a:ext uri="{FF2B5EF4-FFF2-40B4-BE49-F238E27FC236}">
                <a16:creationId xmlns:a16="http://schemas.microsoft.com/office/drawing/2014/main" id="{DB22AE3B-D6F5-45E3-45F9-0BADC639F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3200" y="3999424"/>
            <a:ext cx="2083357" cy="20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1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</a:p>
          <a:p>
            <a:pPr marL="834390" lvl="1" indent="-514350"/>
            <a:r>
              <a:rPr lang="en-US" sz="2000" i="1" dirty="0">
                <a:solidFill>
                  <a:srgbClr val="002060"/>
                </a:solidFill>
              </a:rPr>
              <a:t>Very rare; subject to CVRA challenge</a:t>
            </a:r>
            <a:endParaRPr lang="en-US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EF88A6-66D4-D641-A33D-C889EE7BA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By-District Elections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2819400" y="762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EC5BC-AAF6-DCFF-71DE-CC6ECC86F7DF}"/>
              </a:ext>
            </a:extLst>
          </p:cNvPr>
          <p:cNvSpPr txBox="1"/>
          <p:nvPr/>
        </p:nvSpPr>
        <p:spPr>
          <a:xfrm>
            <a:off x="990600" y="8169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2010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3EB2E-5D62-3593-E794-10C22C810D3B}"/>
              </a:ext>
            </a:extLst>
          </p:cNvPr>
          <p:cNvSpPr txBox="1"/>
          <p:nvPr/>
        </p:nvSpPr>
        <p:spPr>
          <a:xfrm>
            <a:off x="5791200" y="8169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EF51E1F3-4419-0C0E-7135-0B3C449C1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0" y="1262506"/>
            <a:ext cx="4286401" cy="411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84C1804-469B-D0F9-0F6B-BF00F80A15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0" y="5627137"/>
            <a:ext cx="3717851" cy="112974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13F3F"/>
                </a:solidFill>
              </a:rPr>
              <a:t>Statewide switched since 2002:</a:t>
            </a:r>
          </a:p>
          <a:p>
            <a:pPr marL="365760" lvl="1" indent="0">
              <a:buClr>
                <a:srgbClr val="002060"/>
              </a:buClr>
              <a:buSzPct val="60000"/>
              <a:buNone/>
            </a:pPr>
            <a:r>
              <a:rPr lang="en-US" sz="1600" dirty="0">
                <a:solidFill>
                  <a:srgbClr val="002060"/>
                </a:solidFill>
              </a:rPr>
              <a:t>At least 275 school districts, 36 Community College Districts, 177 cities, 1 County, and 53 special districts.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3C3438A-279C-07D0-D6CD-58C6B1A80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96" y="1262506"/>
            <a:ext cx="4286402" cy="41148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Overview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0107806"/>
              </p:ext>
            </p:extLst>
          </p:nvPr>
        </p:nvGraphicFramePr>
        <p:xfrm>
          <a:off x="516960" y="1183860"/>
          <a:ext cx="8461200" cy="5582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11 &amp; May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round of Workshops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15 – May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throughout the community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public map submissions to ensure the map can be presented and discussed at the third </a:t>
                      </a:r>
                      <a:r>
                        <a:rPr lang="en-US" sz="1600" b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11 &amp; Sept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round of Workshops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– September (TBA)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Additional workshops held throughout the city to discuss the draft maps.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either before or after vote on charter change.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Charter Vote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Citywide vote in March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Charter changes put to the voters in the statewide March primary.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3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By-District 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by-district Council elections held.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5665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92048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vine Workshop #2 PPT" id="{DCC521A0-B7AC-E941-892B-FC0AF9C9AD96}" vid="{0FADE873-5488-C24B-B8DD-118C02760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 I M A N A G E D M S ! 1 8 7 9 0 0 9 6 . 1 < / d o c u m e n t i d >  
     < s e n d e r i d > 6 8 0 < / s e n d e r i d >  
     < s e n d e r e m a i l > J M E L C H I N G @ R U T A N . C O M < / s e n d e r e m a i l >  
     < l a s t m o d i f i e d > 2 0 2 3 - 0 2 - 0 6 T 1 3 : 2 2 : 5 1 . 0 0 0 0 0 0 0 - 0 8 : 0 0 < / l a s t m o d i f i e d >  
     < d a t a b a s e > I M A N A G E D M S < / d a t a b a s e >  
 < / p r o p e r t i e s > 
</file>

<file path=customXml/itemProps1.xml><?xml version="1.0" encoding="utf-8"?>
<ds:datastoreItem xmlns:ds="http://schemas.openxmlformats.org/officeDocument/2006/customXml" ds:itemID="{0A616D3C-355B-4AA9-9FEF-79579972B91A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</TotalTime>
  <Words>1223</Words>
  <Application>Microsoft Macintosh PowerPoint</Application>
  <PresentationFormat>On-screen Show (4:3)</PresentationFormat>
  <Paragraphs>232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EB Garamond</vt:lpstr>
      <vt:lpstr>Garamond</vt:lpstr>
      <vt:lpstr>Noto Sans Symbols</vt:lpstr>
      <vt:lpstr>Open Sans</vt:lpstr>
      <vt:lpstr>Tw Cen MT</vt:lpstr>
      <vt:lpstr>Twentieth Century</vt:lpstr>
      <vt:lpstr>Wingdings</vt:lpstr>
      <vt:lpstr>Wingdings 2</vt:lpstr>
      <vt:lpstr>Median</vt:lpstr>
      <vt:lpstr>Worksheet</vt:lpstr>
      <vt:lpstr>City of Irvine Community Workshops</vt:lpstr>
      <vt:lpstr>Introductions</vt:lpstr>
      <vt:lpstr>Today’s Goals</vt:lpstr>
      <vt:lpstr>Why You Should Care</vt:lpstr>
      <vt:lpstr>Today’s Schedule</vt:lpstr>
      <vt:lpstr>Proposed Charter Reforms</vt:lpstr>
      <vt:lpstr>Election Systems</vt:lpstr>
      <vt:lpstr>By-District Elections</vt:lpstr>
      <vt:lpstr>Districting Process Overview</vt:lpstr>
      <vt:lpstr>Workshops – First Round</vt:lpstr>
      <vt:lpstr>Districting Rules and Goals</vt:lpstr>
      <vt:lpstr>Demographic Summary</vt:lpstr>
      <vt:lpstr>PowerPoint Presentation</vt:lpstr>
      <vt:lpstr>Defining Neighborhoods</vt:lpstr>
      <vt:lpstr>Beyond Neighborhoods: Defining Communities of Interest</vt:lpstr>
      <vt:lpstr>PowerPoint Presentation</vt:lpstr>
      <vt:lpstr>Possible Neighborhoods / Communities</vt:lpstr>
      <vt:lpstr>Public Mapping and Map Review Tools</vt:lpstr>
      <vt:lpstr>Simple Viewing Tool</vt:lpstr>
      <vt:lpstr>Simple Map Drawing Tool</vt:lpstr>
      <vt:lpstr>Dave’s Redistricting App (DRA)</vt:lpstr>
      <vt:lpstr>Q&amp;A With Your Hosts</vt:lpstr>
      <vt:lpstr>Your Turn – Communities of Interest</vt:lpstr>
      <vt:lpstr>Upcoming Workshops</vt:lpstr>
      <vt:lpstr>Share Your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Irvine Community Workshops</dc:title>
  <dc:creator>madeline Pettit</dc:creator>
  <cp:lastModifiedBy>madeline Pettit</cp:lastModifiedBy>
  <cp:revision>7</cp:revision>
  <cp:lastPrinted>2023-02-07T05:48:52Z</cp:lastPrinted>
  <dcterms:created xsi:type="dcterms:W3CDTF">2023-04-19T20:43:01Z</dcterms:created>
  <dcterms:modified xsi:type="dcterms:W3CDTF">2023-05-02T21:18:23Z</dcterms:modified>
</cp:coreProperties>
</file>